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76" r:id="rId2"/>
    <p:sldId id="287" r:id="rId3"/>
    <p:sldId id="261" r:id="rId4"/>
    <p:sldId id="277" r:id="rId5"/>
    <p:sldId id="279" r:id="rId6"/>
    <p:sldId id="280" r:id="rId7"/>
    <p:sldId id="273" r:id="rId8"/>
    <p:sldId id="274" r:id="rId9"/>
    <p:sldId id="281" r:id="rId10"/>
    <p:sldId id="282" r:id="rId11"/>
    <p:sldId id="283" r:id="rId12"/>
    <p:sldId id="285" r:id="rId13"/>
    <p:sldId id="275" r:id="rId14"/>
    <p:sldId id="284" r:id="rId15"/>
    <p:sldId id="28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C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 /><Relationship Id="rId13" Type="http://schemas.openxmlformats.org/officeDocument/2006/relationships/slide" Target="slides/slide12.xml" /><Relationship Id="rId18" Type="http://schemas.openxmlformats.org/officeDocument/2006/relationships/viewProps" Target="view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12" Type="http://schemas.openxmlformats.org/officeDocument/2006/relationships/slide" Target="slides/slide11.xml" /><Relationship Id="rId17" Type="http://schemas.openxmlformats.org/officeDocument/2006/relationships/presProps" Target="presProps.xml" /><Relationship Id="rId2" Type="http://schemas.openxmlformats.org/officeDocument/2006/relationships/slide" Target="slides/slide1.xml" /><Relationship Id="rId16" Type="http://schemas.openxmlformats.org/officeDocument/2006/relationships/slide" Target="slides/slide15.xml" /><Relationship Id="rId20" Type="http://schemas.openxmlformats.org/officeDocument/2006/relationships/tableStyles" Target="tableStyles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slide" Target="slides/slide10.xml" /><Relationship Id="rId5" Type="http://schemas.openxmlformats.org/officeDocument/2006/relationships/slide" Target="slides/slide4.xml" /><Relationship Id="rId15" Type="http://schemas.openxmlformats.org/officeDocument/2006/relationships/slide" Target="slides/slide14.xml" /><Relationship Id="rId10" Type="http://schemas.openxmlformats.org/officeDocument/2006/relationships/slide" Target="slides/slide9.xml" /><Relationship Id="rId19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slide" Target="slides/slide8.xml" /><Relationship Id="rId14" Type="http://schemas.openxmlformats.org/officeDocument/2006/relationships/slide" Target="slides/slide13.xml" 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3.png>
</file>

<file path=ppt/media/image24.svg>
</file>

<file path=ppt/media/image25.png>
</file>

<file path=ppt/media/image3.png>
</file>

<file path=ppt/media/image4.png>
</file>

<file path=ppt/media/image5.gif>
</file>

<file path=ppt/media/image6.jp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04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81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787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95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464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58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8898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1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4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21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32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5458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 /><Relationship Id="rId2" Type="http://schemas.openxmlformats.org/officeDocument/2006/relationships/image" Target="../media/image16.png" /><Relationship Id="rId1" Type="http://schemas.openxmlformats.org/officeDocument/2006/relationships/slideLayout" Target="../slideLayouts/slideLayout5.xml" /><Relationship Id="rId4" Type="http://schemas.openxmlformats.org/officeDocument/2006/relationships/image" Target="../media/image18.png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 /><Relationship Id="rId2" Type="http://schemas.openxmlformats.org/officeDocument/2006/relationships/image" Target="../media/image19.png" /><Relationship Id="rId1" Type="http://schemas.openxmlformats.org/officeDocument/2006/relationships/slideLayout" Target="../slideLayouts/slideLayout5.xml" /><Relationship Id="rId4" Type="http://schemas.openxmlformats.org/officeDocument/2006/relationships/image" Target="../media/image21.png" 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 /><Relationship Id="rId2" Type="http://schemas.openxmlformats.org/officeDocument/2006/relationships/image" Target="../media/image22.emf" /><Relationship Id="rId1" Type="http://schemas.openxmlformats.org/officeDocument/2006/relationships/slideLayout" Target="../slideLayouts/slideLayout2.xml" /><Relationship Id="rId4" Type="http://schemas.openxmlformats.org/officeDocument/2006/relationships/image" Target="../media/image24.svg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 /><Relationship Id="rId1" Type="http://schemas.openxmlformats.org/officeDocument/2006/relationships/slideLayout" Target="../slideLayouts/slideLayout8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 /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5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8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 /><Relationship Id="rId1" Type="http://schemas.openxmlformats.org/officeDocument/2006/relationships/slideLayout" Target="../slideLayouts/slideLayout8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 /><Relationship Id="rId2" Type="http://schemas.openxmlformats.org/officeDocument/2006/relationships/image" Target="../media/image6.jpg" /><Relationship Id="rId1" Type="http://schemas.openxmlformats.org/officeDocument/2006/relationships/slideLayout" Target="../slideLayouts/slideLayout5.xml" 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9429579" TargetMode="External" /><Relationship Id="rId2" Type="http://schemas.openxmlformats.org/officeDocument/2006/relationships/image" Target="../media/image8.png" /><Relationship Id="rId1" Type="http://schemas.openxmlformats.org/officeDocument/2006/relationships/slideLayout" Target="../slideLayouts/slideLayout4.xml" /><Relationship Id="rId4" Type="http://schemas.openxmlformats.org/officeDocument/2006/relationships/image" Target="../media/image9.gif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 /><Relationship Id="rId2" Type="http://schemas.openxmlformats.org/officeDocument/2006/relationships/image" Target="../media/image10.png" /><Relationship Id="rId1" Type="http://schemas.openxmlformats.org/officeDocument/2006/relationships/slideLayout" Target="../slideLayouts/slideLayout5.xml" /><Relationship Id="rId4" Type="http://schemas.openxmlformats.org/officeDocument/2006/relationships/image" Target="../media/image12.png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 /><Relationship Id="rId2" Type="http://schemas.openxmlformats.org/officeDocument/2006/relationships/image" Target="../media/image13.png" /><Relationship Id="rId1" Type="http://schemas.openxmlformats.org/officeDocument/2006/relationships/slideLayout" Target="../slideLayouts/slideLayout5.xml" /><Relationship Id="rId4" Type="http://schemas.openxmlformats.org/officeDocument/2006/relationships/image" Target="../media/image1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35562" y="639098"/>
            <a:ext cx="6007510" cy="3264308"/>
          </a:xfrm>
        </p:spPr>
        <p:txBody>
          <a:bodyPr>
            <a:normAutofit/>
          </a:bodyPr>
          <a:lstStyle/>
          <a:p>
            <a:r>
              <a:rPr lang="en-US" sz="6000" dirty="0"/>
              <a:t>SELF BALANCING ROBOT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27754" y="4464996"/>
            <a:ext cx="6516797" cy="1945636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Noor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hasan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ahmed,MS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embedded systems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Shivaram Nikhil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yella,MS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embedded systems</a:t>
            </a:r>
          </a:p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Mohammad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amer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ahsan,MS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ECE</a:t>
            </a:r>
          </a:p>
          <a:p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Ece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5415 Microcontroller based control systems</a:t>
            </a:r>
            <a:b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Professor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hamzeh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alzubi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Picture 3" descr="Breadboard elettronica">
            <a:extLst>
              <a:ext uri="{FF2B5EF4-FFF2-40B4-BE49-F238E27FC236}">
                <a16:creationId xmlns:a16="http://schemas.microsoft.com/office/drawing/2014/main" id="{D6A8B50A-0D86-870A-C865-C1A841890F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4" r="37712" b="-1"/>
          <a:stretch/>
        </p:blipFill>
        <p:spPr>
          <a:xfrm>
            <a:off x="20" y="1"/>
            <a:ext cx="5427734" cy="6410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407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3A9DD1-25B8-4FA2-2CBC-8E2172CBF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PROGRESS: HARDWARE </a:t>
            </a:r>
            <a:endParaRPr lang="en-IN" sz="3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922F23-FE25-BD9F-E91B-9B879FA98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1837568"/>
            <a:ext cx="2511682" cy="666649"/>
          </a:xfrm>
        </p:spPr>
        <p:txBody>
          <a:bodyPr/>
          <a:lstStyle/>
          <a:p>
            <a:r>
              <a:rPr lang="en-US" dirty="0"/>
              <a:t>Where we started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2214C09-9625-4921-8243-6DBD9D4FC0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801293" y="1927811"/>
            <a:ext cx="3354387" cy="483174"/>
          </a:xfrm>
        </p:spPr>
        <p:txBody>
          <a:bodyPr/>
          <a:lstStyle/>
          <a:p>
            <a:r>
              <a:rPr lang="en-US" dirty="0"/>
              <a:t>Where we are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3B7A6F-BA59-0D0D-E542-76FF5D66F9DA}"/>
              </a:ext>
            </a:extLst>
          </p:cNvPr>
          <p:cNvSpPr txBox="1"/>
          <p:nvPr/>
        </p:nvSpPr>
        <p:spPr>
          <a:xfrm>
            <a:off x="4456309" y="1969343"/>
            <a:ext cx="2561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WHERE WE WERE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7F47CE45-BFC1-011F-84E5-7E3ED1CD49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98926A-25A1-2FC3-3AEF-6C441889B9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61" t="6395" r="26377" b="9445"/>
          <a:stretch/>
        </p:blipFill>
        <p:spPr>
          <a:xfrm rot="5400000">
            <a:off x="645442" y="2956054"/>
            <a:ext cx="3705331" cy="280165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095AF5F-25AD-4611-F2C7-F08A8E1327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996" r="14283" b="11705"/>
          <a:stretch/>
        </p:blipFill>
        <p:spPr>
          <a:xfrm>
            <a:off x="4548288" y="2504217"/>
            <a:ext cx="2736452" cy="370533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734F61-FED7-B8CC-C671-2BE777A40E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54" t="1912" r="53798" b="42538"/>
          <a:stretch/>
        </p:blipFill>
        <p:spPr>
          <a:xfrm rot="5400000">
            <a:off x="7393331" y="2912181"/>
            <a:ext cx="3705329" cy="28894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4646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3A9DD1-25B8-4FA2-2CBC-8E2172CBF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PROGRESS: HARDWARE </a:t>
            </a:r>
            <a:endParaRPr lang="en-IN" sz="3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922F23-FE25-BD9F-E91B-9B879FA98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1837568"/>
            <a:ext cx="2511682" cy="666649"/>
          </a:xfrm>
        </p:spPr>
        <p:txBody>
          <a:bodyPr/>
          <a:lstStyle/>
          <a:p>
            <a:r>
              <a:rPr lang="en-US" dirty="0"/>
              <a:t>Where we started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2214C09-9625-4921-8243-6DBD9D4FC0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801293" y="1927811"/>
            <a:ext cx="3354387" cy="483174"/>
          </a:xfrm>
        </p:spPr>
        <p:txBody>
          <a:bodyPr/>
          <a:lstStyle/>
          <a:p>
            <a:r>
              <a:rPr lang="en-US" dirty="0"/>
              <a:t>Where we are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3B7A6F-BA59-0D0D-E542-76FF5D66F9DA}"/>
              </a:ext>
            </a:extLst>
          </p:cNvPr>
          <p:cNvSpPr txBox="1"/>
          <p:nvPr/>
        </p:nvSpPr>
        <p:spPr>
          <a:xfrm>
            <a:off x="4456309" y="1969343"/>
            <a:ext cx="2561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WHERE WE WERE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7F47CE45-BFC1-011F-84E5-7E3ED1CD49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D1FB07-2C1C-8964-C641-1D786964F7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0952"/>
          <a:stretch/>
        </p:blipFill>
        <p:spPr>
          <a:xfrm>
            <a:off x="1036320" y="2405982"/>
            <a:ext cx="2932565" cy="380356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9DA81EA-4965-B711-2530-8968838B2E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74" t="15102" r="4254" b="26171"/>
          <a:stretch/>
        </p:blipFill>
        <p:spPr>
          <a:xfrm>
            <a:off x="4390708" y="2405982"/>
            <a:ext cx="3181739" cy="366365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A27D970-01CD-C06C-5AD0-AE2CB567FA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013" b="36735"/>
          <a:stretch/>
        </p:blipFill>
        <p:spPr>
          <a:xfrm>
            <a:off x="7912383" y="2405982"/>
            <a:ext cx="3243297" cy="366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63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07BC33-9082-9240-3BCB-4EE7257A0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COMPONENTS</a:t>
            </a:r>
            <a:endParaRPr lang="en-IN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E29CF4-FAE5-8516-777D-7272FB1FA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Arduino Starter Kit UNO R3.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GY-521 MPU-6050 IMU sensor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HC-SR04 Ultrasonic sensor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HC-05 Bluetooth Module</a:t>
            </a:r>
            <a:endParaRPr lang="en-US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NCR18650 battery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DC 12V GA37-520 Geared motor with encoder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42x19mm wheels Prototype PCB (4x6 cm)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800" dirty="0">
                <a:ea typeface="Calibri" panose="020F0502020204030204" pitchFamily="34" charset="0"/>
                <a:cs typeface="Times New Roman" panose="02020603050405020304" pitchFamily="18" charset="0"/>
              </a:rPr>
              <a:t>Soldering iron</a:t>
            </a:r>
            <a:endParaRPr lang="en-US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val="3232928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ADB44E8-EDF7-A520-5E7E-F6DD76740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SCHEDULE : WHERE WE ARE</a:t>
            </a:r>
            <a:endParaRPr lang="en-IN" sz="3600" dirty="0"/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CD4C49FB-ECDD-4FD1-87D1-C76D8B24E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2363821"/>
            <a:ext cx="10058400" cy="3570051"/>
          </a:xfrm>
          <a:prstGeom prst="rect">
            <a:avLst/>
          </a:prstGeom>
        </p:spPr>
      </p:pic>
      <p:pic>
        <p:nvPicPr>
          <p:cNvPr id="2" name="Graphic 1" descr="Checkmark with solid fill">
            <a:extLst>
              <a:ext uri="{FF2B5EF4-FFF2-40B4-BE49-F238E27FC236}">
                <a16:creationId xmlns:a16="http://schemas.microsoft.com/office/drawing/2014/main" id="{F4F02DD1-AC9A-9280-7D9C-5E8E95BF8C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60773" y="3343707"/>
            <a:ext cx="483705" cy="483705"/>
          </a:xfrm>
          <a:prstGeom prst="rect">
            <a:avLst/>
          </a:prstGeom>
        </p:spPr>
      </p:pic>
      <p:pic>
        <p:nvPicPr>
          <p:cNvPr id="3" name="Graphic 2" descr="Checkmark with solid fill">
            <a:extLst>
              <a:ext uri="{FF2B5EF4-FFF2-40B4-BE49-F238E27FC236}">
                <a16:creationId xmlns:a16="http://schemas.microsoft.com/office/drawing/2014/main" id="{47E75358-FBC3-9B5E-9C76-E42AFC29B4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126480" y="3665141"/>
            <a:ext cx="483705" cy="483705"/>
          </a:xfrm>
          <a:prstGeom prst="rect">
            <a:avLst/>
          </a:prstGeom>
        </p:spPr>
      </p:pic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EF318A16-425D-FDF9-8E8F-5705232F2368}"/>
              </a:ext>
            </a:extLst>
          </p:cNvPr>
          <p:cNvSpPr/>
          <p:nvPr/>
        </p:nvSpPr>
        <p:spPr>
          <a:xfrm>
            <a:off x="6276160" y="4148846"/>
            <a:ext cx="334025" cy="364788"/>
          </a:xfrm>
          <a:prstGeom prst="flowChartConnector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02762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E6707-27AF-EAF1-5A54-D55DEEF25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660" y="786383"/>
            <a:ext cx="3577373" cy="1684443"/>
          </a:xfrm>
        </p:spPr>
        <p:txBody>
          <a:bodyPr>
            <a:normAutofit/>
          </a:bodyPr>
          <a:lstStyle/>
          <a:p>
            <a:r>
              <a:rPr lang="en-US" sz="3200" dirty="0"/>
              <a:t>PROJECT MANAGEMENT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EDFB0-42B3-051D-61F6-95080A603F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9353" y="2616740"/>
            <a:ext cx="3661679" cy="3490815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 b="1" dirty="0"/>
              <a:t>Cost</a:t>
            </a:r>
            <a:r>
              <a:rPr lang="en-US" sz="1800" dirty="0"/>
              <a:t>: We are counting to $150 approx. Meets out initial estimate.</a:t>
            </a:r>
          </a:p>
          <a:p>
            <a:pPr>
              <a:lnSpc>
                <a:spcPct val="110000"/>
              </a:lnSpc>
            </a:pPr>
            <a:r>
              <a:rPr lang="en-US" sz="1800" b="1" dirty="0"/>
              <a:t>Man-hours: </a:t>
            </a:r>
            <a:r>
              <a:rPr lang="en-US" sz="1800" dirty="0"/>
              <a:t>We have managed to save significant time due to collaboration with Mechanical Dept and Amazon/</a:t>
            </a:r>
            <a:r>
              <a:rPr lang="en-US" sz="1800" dirty="0" err="1"/>
              <a:t>ebay</a:t>
            </a:r>
            <a:r>
              <a:rPr lang="en-US" sz="1800" dirty="0"/>
              <a:t>!</a:t>
            </a:r>
          </a:p>
          <a:p>
            <a:pPr>
              <a:lnSpc>
                <a:spcPct val="110000"/>
              </a:lnSpc>
            </a:pPr>
            <a:r>
              <a:rPr lang="en-US" sz="1800" b="1" dirty="0"/>
              <a:t>Efforts: </a:t>
            </a:r>
            <a:r>
              <a:rPr lang="en-US" sz="1800" dirty="0"/>
              <a:t>Physical design aspects were challenging. We did get some help from ECE and Mechanical Labs in OU.</a:t>
            </a:r>
            <a:endParaRPr lang="en-US" sz="1800" b="1" dirty="0"/>
          </a:p>
          <a:p>
            <a:endParaRPr lang="en-IN" dirty="0"/>
          </a:p>
        </p:txBody>
      </p:sp>
      <p:pic>
        <p:nvPicPr>
          <p:cNvPr id="8" name="Content Placeholder 7" descr="A list of products&#10;&#10;Description automatically generated">
            <a:extLst>
              <a:ext uri="{FF2B5EF4-FFF2-40B4-BE49-F238E27FC236}">
                <a16:creationId xmlns:a16="http://schemas.microsoft.com/office/drawing/2014/main" id="{5C07CC09-B6B1-FDB9-D27C-43A7E6FA0F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5660" y="1640096"/>
            <a:ext cx="6536987" cy="3661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74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807BC33-9082-9240-3BCB-4EE7257A0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CONCLUSION	</a:t>
            </a:r>
            <a:endParaRPr lang="en-IN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3E29CF4-FAE5-8516-777D-7272FB1FA2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800" b="1" dirty="0"/>
              <a:t>Positives: </a:t>
            </a:r>
          </a:p>
          <a:p>
            <a:pPr lvl="1"/>
            <a:r>
              <a:rPr lang="en-US" sz="1800" dirty="0"/>
              <a:t>We have complete hardware, tested and working.</a:t>
            </a:r>
          </a:p>
          <a:p>
            <a:pPr lvl="1"/>
            <a:r>
              <a:rPr lang="en-US" sz="1800" dirty="0"/>
              <a:t>We have good starting point of chassis and non-electronics items.</a:t>
            </a:r>
          </a:p>
          <a:p>
            <a:pPr lvl="1"/>
            <a:r>
              <a:rPr lang="en-US" sz="1800" dirty="0"/>
              <a:t>We got good help from our friends in mechanical dept in designing and developing chassis board.</a:t>
            </a:r>
          </a:p>
          <a:p>
            <a:pPr lvl="1"/>
            <a:r>
              <a:rPr lang="en-US" sz="1800" dirty="0"/>
              <a:t>We have good starting and almost stable code.</a:t>
            </a:r>
          </a:p>
          <a:p>
            <a:pPr lvl="1"/>
            <a:r>
              <a:rPr lang="en-US" sz="1800" dirty="0"/>
              <a:t>Amazon!!! What would we do without you!</a:t>
            </a:r>
          </a:p>
          <a:p>
            <a:r>
              <a:rPr lang="en-US" sz="1800" b="1" dirty="0"/>
              <a:t>Not So Positive:</a:t>
            </a:r>
          </a:p>
          <a:p>
            <a:pPr lvl="1"/>
            <a:r>
              <a:rPr lang="en-US" sz="1800" dirty="0"/>
              <a:t>We are running late on software completion.</a:t>
            </a:r>
          </a:p>
          <a:p>
            <a:pPr lvl="1"/>
            <a:r>
              <a:rPr lang="en-US" sz="1800" dirty="0"/>
              <a:t>We had to change the assembly multiple times.</a:t>
            </a:r>
          </a:p>
        </p:txBody>
      </p:sp>
    </p:spTree>
    <p:extLst>
      <p:ext uri="{BB962C8B-B14F-4D97-AF65-F5344CB8AC3E}">
        <p14:creationId xmlns:p14="http://schemas.microsoft.com/office/powerpoint/2010/main" val="727728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32D0E3-370D-1A4C-64A5-01A7A4590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SCHEMATICS</a:t>
            </a:r>
            <a:endParaRPr lang="en-IN" sz="3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ABA5DD-4AB9-45FB-25E6-571AB0740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20C99E-FACA-BE3A-2E14-73208253B71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36BFDB-9239-6A0F-0ACB-CD19AB1A73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173" y="2040830"/>
            <a:ext cx="5651771" cy="3828265"/>
          </a:xfrm>
          <a:prstGeom prst="rect">
            <a:avLst/>
          </a:prstGeom>
        </p:spPr>
      </p:pic>
      <p:pic>
        <p:nvPicPr>
          <p:cNvPr id="12" name="Content Placeholder 4" descr="A close-up of a cart&#10;&#10;Description automatically generated">
            <a:extLst>
              <a:ext uri="{FF2B5EF4-FFF2-40B4-BE49-F238E27FC236}">
                <a16:creationId xmlns:a16="http://schemas.microsoft.com/office/drawing/2014/main" id="{FC3DAA5A-7DD4-0D85-AEBE-BFE8899A332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552" y="2040830"/>
            <a:ext cx="4042167" cy="3828265"/>
          </a:xfrm>
        </p:spPr>
      </p:pic>
    </p:spTree>
    <p:extLst>
      <p:ext uri="{BB962C8B-B14F-4D97-AF65-F5344CB8AC3E}">
        <p14:creationId xmlns:p14="http://schemas.microsoft.com/office/powerpoint/2010/main" val="1698205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96066-AACB-6535-1EEB-E7A1FF7F8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FD21D-4033-6A64-24A9-2060DA832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effectLst/>
                <a:ea typeface="Times New Roman" panose="02020603050405020304" pitchFamily="18" charset="0"/>
              </a:rPr>
              <a:t>The primary objective of this project is to design, build, and program a self-balancing robot utilizing Arduino-based hardware and various sensors. The specific objectives include: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ea typeface="Times New Roman" panose="02020603050405020304" pitchFamily="18" charset="0"/>
              </a:rPr>
              <a:t>Control Algorithm Development: Design and implement control algorithms, notably the Proportional-Integral-Derivative (PID) controller, to interpret sensor data, calculate the appropriate motor commands, and maintain the robot's balance in real-time.</a:t>
            </a:r>
            <a:endParaRPr lang="en-US" sz="1800" dirty="0">
              <a:effectLst/>
              <a:ea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ea typeface="Times New Roman" panose="02020603050405020304" pitchFamily="18" charset="0"/>
              </a:rPr>
              <a:t>System Integration: Integrate the selected hardware components, including motors, wheels, sensors, and the Arduino microcontroller, into a cohesive robotic platform.</a:t>
            </a:r>
            <a:endParaRPr lang="en-US" sz="1800" dirty="0">
              <a:effectLst/>
              <a:ea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800" dirty="0">
                <a:effectLst/>
                <a:ea typeface="Times New Roman" panose="02020603050405020304" pitchFamily="18" charset="0"/>
              </a:rPr>
              <a:t>Testing and Optimization: Conduct rigorous testing and iteration to optimize the performance of the self-balancing robot, including fine-tuning PID controller parameters and addressing any hardware or software limitations.</a:t>
            </a:r>
            <a:endParaRPr lang="en-US" sz="1800" dirty="0">
              <a:effectLst/>
              <a:ea typeface="Calibri" panose="020F0502020204030204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800" dirty="0">
              <a:effectLst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887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F401E-B9BA-94C7-79E7-F299ED0E4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509345"/>
          </a:xfrm>
        </p:spPr>
        <p:txBody>
          <a:bodyPr/>
          <a:lstStyle/>
          <a:p>
            <a:r>
              <a:rPr lang="en-US" dirty="0"/>
              <a:t>IDEA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82A047-21A6-84E6-3E4F-CFF125F080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D63A2-9510-2264-4080-80F7077C19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295728"/>
            <a:ext cx="3517567" cy="3811827"/>
          </a:xfrm>
        </p:spPr>
        <p:txBody>
          <a:bodyPr>
            <a:normAutofit/>
          </a:bodyPr>
          <a:lstStyle/>
          <a:p>
            <a:r>
              <a:rPr lang="en-US" b="0" i="0" dirty="0">
                <a:solidFill>
                  <a:schemeClr val="bg1"/>
                </a:solidFill>
                <a:effectLst/>
                <a:latin typeface="source-serif-pro"/>
              </a:rPr>
              <a:t>MPU6050 module: Accelerometer + gyroscope. Basically MEMS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source-serif-pro"/>
              </a:rPr>
              <a:t>TB6612FNG Motor Driver module: Driver IC for Dual DC motor</a:t>
            </a:r>
          </a:p>
          <a:p>
            <a:r>
              <a:rPr lang="en-US" b="0" i="0" dirty="0">
                <a:solidFill>
                  <a:schemeClr val="bg1"/>
                </a:solidFill>
                <a:effectLst/>
                <a:latin typeface="source-serif-pro"/>
              </a:rPr>
              <a:t>GA37-520 DC geared motor. Comes with encoder for more precise control. 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E02ADA9-6AE8-3DEA-FA84-645AAE69B81D}"/>
              </a:ext>
            </a:extLst>
          </p:cNvPr>
          <p:cNvSpPr txBox="1">
            <a:spLocks/>
          </p:cNvSpPr>
          <p:nvPr/>
        </p:nvSpPr>
        <p:spPr>
          <a:xfrm>
            <a:off x="6650196" y="647700"/>
            <a:ext cx="4627404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i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-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Bookman Old Style" panose="020F0302020204030204"/>
                <a:ea typeface="+mj-ea"/>
                <a:cs typeface="+mj-cs"/>
              </a:rPr>
              <a:t>Idea</a:t>
            </a:r>
            <a:endParaRPr kumimoji="0" lang="en-US" sz="3600" b="0" i="0" u="none" strike="noStrike" kern="1200" cap="none" spc="-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Bookman Old Style" panose="020F0302020204030204"/>
              <a:ea typeface="+mj-ea"/>
              <a:cs typeface="+mj-cs"/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31492FED-48AE-7401-1D9A-53EF777B8B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2244" y="1765570"/>
            <a:ext cx="5836596" cy="3326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3808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0AF3B-DE3B-3CCE-3924-F75069D72A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80D4F-7DF3-BC71-3C0C-2108765BFB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21ED49-D786-F11E-906D-7898F75918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276272"/>
            <a:ext cx="3517567" cy="3831283"/>
          </a:xfrm>
        </p:spPr>
        <p:txBody>
          <a:bodyPr>
            <a:normAutofit/>
          </a:bodyPr>
          <a:lstStyle/>
          <a:p>
            <a:r>
              <a:rPr lang="en-US" b="0" i="0" dirty="0">
                <a:effectLst/>
              </a:rPr>
              <a:t>MPU6050 module: Accelerometer + gyroscope. Basically MEMS</a:t>
            </a:r>
          </a:p>
          <a:p>
            <a:r>
              <a:rPr lang="en-US" dirty="0"/>
              <a:t>TB6612FNG Motor Driver module: Driver IC for Dual DC motor</a:t>
            </a:r>
          </a:p>
          <a:p>
            <a:r>
              <a:rPr lang="en-US" dirty="0"/>
              <a:t>GA37-520 DC geared motor. Comes with encoder for more precise control.</a:t>
            </a:r>
          </a:p>
          <a:p>
            <a:r>
              <a:rPr lang="en-US" dirty="0"/>
              <a:t>We did replace the Uno with a smaller form factor nano to manage the center of mass.</a:t>
            </a:r>
          </a:p>
          <a:p>
            <a:endParaRPr lang="en-IN" dirty="0"/>
          </a:p>
        </p:txBody>
      </p:sp>
      <p:pic>
        <p:nvPicPr>
          <p:cNvPr id="4" name="Picture 2" descr="Fig. 2: - Robot Electrical Schematic.">
            <a:extLst>
              <a:ext uri="{FF2B5EF4-FFF2-40B4-BE49-F238E27FC236}">
                <a16:creationId xmlns:a16="http://schemas.microsoft.com/office/drawing/2014/main" id="{C95DA77A-C291-D691-37A3-AD5AFCFF0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89123" y="750444"/>
            <a:ext cx="5998203" cy="5357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A9E7D693-4E3F-B621-A7A2-33BA9D632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4"/>
            <a:ext cx="3517567" cy="1489888"/>
          </a:xfrm>
        </p:spPr>
        <p:txBody>
          <a:bodyPr/>
          <a:lstStyle/>
          <a:p>
            <a:r>
              <a:rPr lang="en-US" dirty="0"/>
              <a:t>IDEA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8198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732D0E3-370D-1A4C-64A5-01A7A4590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PID CONTROLLER</a:t>
            </a:r>
            <a:endParaRPr lang="en-IN" sz="3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1ABA5DD-4AB9-45FB-25E6-571AB07403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482AAE8-EC35-492E-E9E0-6E4369C81E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" name="Content Placeholder 4" descr="A diagram of a program&#10;&#10;Description automatically generated">
            <a:extLst>
              <a:ext uri="{FF2B5EF4-FFF2-40B4-BE49-F238E27FC236}">
                <a16:creationId xmlns:a16="http://schemas.microsoft.com/office/drawing/2014/main" id="{CBE170EA-FEB4-07D9-3553-D027C0D1830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79" y="2057400"/>
            <a:ext cx="4700903" cy="3469514"/>
          </a:xfrm>
        </p:spPr>
      </p:pic>
      <p:pic>
        <p:nvPicPr>
          <p:cNvPr id="11" name="Content Placeholder 10" descr="A graph of a function&#10;&#10;Description automatically generated">
            <a:extLst>
              <a:ext uri="{FF2B5EF4-FFF2-40B4-BE49-F238E27FC236}">
                <a16:creationId xmlns:a16="http://schemas.microsoft.com/office/drawing/2014/main" id="{512C87FB-7CDA-D95F-4E5C-57C197980C9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777" y="2057400"/>
            <a:ext cx="4700903" cy="3469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407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AA9A863-8BD0-5560-FAF5-42E946407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MATHEMATICAL MODELING</a:t>
            </a:r>
            <a:endParaRPr lang="en-IN" sz="36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504D7B7-B5DE-F6E1-0388-3E848780B9C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39280" y="3073691"/>
            <a:ext cx="3856054" cy="1005927"/>
          </a:xfrm>
          <a:prstGeom prst="rect">
            <a:avLst/>
          </a:prstGeo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8C85FA42-5F4C-8269-FF49-D6A54078F1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88722"/>
            <a:ext cx="4639736" cy="2302579"/>
          </a:xfrm>
        </p:spPr>
        <p:txBody>
          <a:bodyPr>
            <a:noAutofit/>
          </a:bodyPr>
          <a:lstStyle/>
          <a:p>
            <a:pPr algn="l"/>
            <a:r>
              <a:rPr lang="en-US" sz="1400" b="1" i="0" dirty="0">
                <a:solidFill>
                  <a:schemeClr val="bg1"/>
                </a:solidFill>
                <a:effectLst/>
                <a:latin typeface="HelveticaNeue Regular"/>
              </a:rPr>
              <a:t>Reference:</a:t>
            </a:r>
          </a:p>
          <a:p>
            <a:pPr algn="l"/>
            <a:r>
              <a:rPr lang="en-US" sz="1400" b="1" i="0" dirty="0">
                <a:solidFill>
                  <a:schemeClr val="bg1"/>
                </a:solidFill>
                <a:effectLst/>
                <a:latin typeface="HelveticaNeue Regular"/>
              </a:rPr>
              <a:t>Design and Implementation of Two-Wheeled Self-Balancing Robot Using PID Controller</a:t>
            </a:r>
          </a:p>
          <a:p>
            <a:r>
              <a:rPr lang="en-US" sz="1400" b="0" i="0" dirty="0">
                <a:solidFill>
                  <a:schemeClr val="bg1"/>
                </a:solidFill>
                <a:effectLst/>
                <a:latin typeface="HelveticaNeue Regular"/>
              </a:rPr>
              <a:t>Authors:  </a:t>
            </a:r>
            <a:r>
              <a:rPr lang="en-US" sz="1400" b="0" i="0" dirty="0" err="1">
                <a:solidFill>
                  <a:schemeClr val="bg1"/>
                </a:solidFill>
                <a:effectLst/>
                <a:latin typeface="HelveticaNeue Regular"/>
              </a:rPr>
              <a:t>A.Taifour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HelveticaNeue Regular"/>
              </a:rPr>
              <a:t> Ali; Ahmed M. O. </a:t>
            </a:r>
            <a:r>
              <a:rPr lang="en-US" sz="1400" b="0" i="0" dirty="0" err="1">
                <a:solidFill>
                  <a:schemeClr val="bg1"/>
                </a:solidFill>
                <a:effectLst/>
                <a:latin typeface="HelveticaNeue Regular"/>
              </a:rPr>
              <a:t>Mohamedy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HelveticaNeue Regular"/>
              </a:rPr>
              <a:t>; Asad S. A. </a:t>
            </a:r>
            <a:r>
              <a:rPr lang="en-US" sz="1400" b="0" i="0" dirty="0" err="1">
                <a:solidFill>
                  <a:schemeClr val="bg1"/>
                </a:solidFill>
                <a:effectLst/>
                <a:latin typeface="HelveticaNeue Regular"/>
              </a:rPr>
              <a:t>Salimz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HelveticaNeue Regular"/>
              </a:rPr>
              <a:t>; El-Amin O. M. El-</a:t>
            </a:r>
            <a:r>
              <a:rPr lang="en-US" sz="1400" b="0" i="0" dirty="0" err="1">
                <a:solidFill>
                  <a:schemeClr val="bg1"/>
                </a:solidFill>
                <a:effectLst/>
                <a:latin typeface="HelveticaNeue Regular"/>
              </a:rPr>
              <a:t>Aminx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HelveticaNeue Regular"/>
              </a:rPr>
              <a:t>; Osman M. K. Ahmed</a:t>
            </a:r>
            <a:br>
              <a:rPr lang="en-US" sz="1400" b="0" i="0" dirty="0">
                <a:solidFill>
                  <a:schemeClr val="bg1"/>
                </a:solidFill>
                <a:effectLst/>
                <a:latin typeface="HelveticaNeue Regular"/>
              </a:rPr>
            </a:br>
            <a:r>
              <a:rPr lang="en-US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https://ieeexplore.ieee.org/document/9429579</a:t>
            </a:r>
            <a:endParaRPr lang="en-US" sz="1400" dirty="0">
              <a:solidFill>
                <a:schemeClr val="bg1"/>
              </a:solidFill>
            </a:endParaRPr>
          </a:p>
          <a:p>
            <a:endParaRPr lang="en-IN" sz="14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FD5F5C6-A843-0EBF-F96B-BEFB16CD751B}"/>
              </a:ext>
            </a:extLst>
          </p:cNvPr>
          <p:cNvSpPr txBox="1"/>
          <p:nvPr/>
        </p:nvSpPr>
        <p:spPr>
          <a:xfrm>
            <a:off x="1097280" y="4625450"/>
            <a:ext cx="1005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Reference: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Design and Implementation of Two-Wheeled Self-Balancing Robot Using PID Controller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Authors: 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A.Taifour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 Ali; Ahmed M. O.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Mohamedy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; Asad S. A.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Salimz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; El-Amin O. M. El-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Aminx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  <a:t>; Osman M. K. Ahmed</a:t>
            </a: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HelveticaNeue Regular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  <a:hlinkClick r:id="rId3"/>
              </a:rPr>
              <a:t>https://ieeexplore.ieee.org/document/9429579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24" name="Picture 2" descr="Fig. 3: - Free body diagram.">
            <a:extLst>
              <a:ext uri="{FF2B5EF4-FFF2-40B4-BE49-F238E27FC236}">
                <a16:creationId xmlns:a16="http://schemas.microsoft.com/office/drawing/2014/main" id="{C7A477A7-78A3-9001-9857-D76E138239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7194" y="2776554"/>
            <a:ext cx="523875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766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3A9DD1-25B8-4FA2-2CBC-8E2172CBF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PROGRESS: HARDWARE </a:t>
            </a:r>
            <a:endParaRPr lang="en-IN" sz="3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922F23-FE25-BD9F-E91B-9B879FA98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2511682" cy="666649"/>
          </a:xfrm>
        </p:spPr>
        <p:txBody>
          <a:bodyPr/>
          <a:lstStyle/>
          <a:p>
            <a:r>
              <a:rPr lang="en-US" dirty="0"/>
              <a:t>Where we started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2214C09-9625-4921-8243-6DBD9D4FC0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801294" y="2240876"/>
            <a:ext cx="3636488" cy="483174"/>
          </a:xfrm>
        </p:spPr>
        <p:txBody>
          <a:bodyPr/>
          <a:lstStyle/>
          <a:p>
            <a:r>
              <a:rPr lang="en-US" dirty="0"/>
              <a:t>Where we are</a:t>
            </a:r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95046A4-15C8-170B-F74A-790F810D0BE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7801294" y="2724049"/>
            <a:ext cx="3293426" cy="3287645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092ABDEF-410E-854F-7053-8EA032202C9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t="10695" b="19583"/>
          <a:stretch/>
        </p:blipFill>
        <p:spPr>
          <a:xfrm>
            <a:off x="1097280" y="2724049"/>
            <a:ext cx="2511682" cy="32876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E482EE7-C110-35A5-76BA-7C0932A186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89" b="14966"/>
          <a:stretch/>
        </p:blipFill>
        <p:spPr>
          <a:xfrm>
            <a:off x="4458136" y="2724049"/>
            <a:ext cx="2511682" cy="32876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93B7A6F-BA59-0D0D-E542-76FF5D66F9DA}"/>
              </a:ext>
            </a:extLst>
          </p:cNvPr>
          <p:cNvSpPr txBox="1"/>
          <p:nvPr/>
        </p:nvSpPr>
        <p:spPr>
          <a:xfrm>
            <a:off x="4458136" y="2240875"/>
            <a:ext cx="2561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WHERE WE WERE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61631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3A9DD1-25B8-4FA2-2CBC-8E2172CBF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PROGRESS: HARDWARE </a:t>
            </a:r>
            <a:endParaRPr lang="en-IN" sz="36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922F23-FE25-BD9F-E91B-9B879FA98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2511682" cy="666649"/>
          </a:xfrm>
        </p:spPr>
        <p:txBody>
          <a:bodyPr/>
          <a:lstStyle/>
          <a:p>
            <a:r>
              <a:rPr lang="en-US" dirty="0"/>
              <a:t>Where we started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2214C09-9625-4921-8243-6DBD9D4FC0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801294" y="2240876"/>
            <a:ext cx="3636488" cy="483174"/>
          </a:xfrm>
        </p:spPr>
        <p:txBody>
          <a:bodyPr/>
          <a:lstStyle/>
          <a:p>
            <a:r>
              <a:rPr lang="en-US" dirty="0"/>
              <a:t>Where we are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3B7A6F-BA59-0D0D-E542-76FF5D66F9DA}"/>
              </a:ext>
            </a:extLst>
          </p:cNvPr>
          <p:cNvSpPr txBox="1"/>
          <p:nvPr/>
        </p:nvSpPr>
        <p:spPr>
          <a:xfrm>
            <a:off x="4458136" y="2240875"/>
            <a:ext cx="25614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ranklin Gothic Book" panose="020F0502020204030204"/>
                <a:ea typeface="+mn-ea"/>
                <a:cs typeface="+mn-cs"/>
              </a:rPr>
              <a:t>WHERE WE WERE</a:t>
            </a:r>
            <a:endParaRPr kumimoji="0" lang="en-IN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17C0A6C-42AD-0339-CB96-79A8AA90AA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07" r="3951" b="39008"/>
          <a:stretch/>
        </p:blipFill>
        <p:spPr>
          <a:xfrm>
            <a:off x="1097279" y="2702637"/>
            <a:ext cx="2645323" cy="33574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F5E6F12-6CFA-B19E-7CAB-29118E134B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45" b="50000"/>
          <a:stretch/>
        </p:blipFill>
        <p:spPr>
          <a:xfrm>
            <a:off x="4322555" y="2747486"/>
            <a:ext cx="3017384" cy="33125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3B5C6B-8DF9-EDE6-32E1-E82E6607D4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583" t="5321" r="2276"/>
          <a:stretch/>
        </p:blipFill>
        <p:spPr>
          <a:xfrm>
            <a:off x="7919891" y="2897003"/>
            <a:ext cx="3426719" cy="3163078"/>
          </a:xfrm>
          <a:prstGeom prst="rect">
            <a:avLst/>
          </a:prstGeom>
        </p:spPr>
      </p:pic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7F47CE45-BFC1-011F-84E5-7E3ED1CD49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7037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80AA9D2D-EE59-4148-A11E-A51EEE828B28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5826</TotalTime>
  <Words>596</Words>
  <Application>Microsoft Office PowerPoint</Application>
  <PresentationFormat>Widescreen</PresentationFormat>
  <Paragraphs>69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Custom</vt:lpstr>
      <vt:lpstr>SELF BALANCING ROBOT</vt:lpstr>
      <vt:lpstr>SCHEMATICS</vt:lpstr>
      <vt:lpstr>OBJECTIVES</vt:lpstr>
      <vt:lpstr>IDEA </vt:lpstr>
      <vt:lpstr>IDEA</vt:lpstr>
      <vt:lpstr>PID CONTROLLER</vt:lpstr>
      <vt:lpstr>MATHEMATICAL MODELING</vt:lpstr>
      <vt:lpstr>PROGRESS: HARDWARE </vt:lpstr>
      <vt:lpstr>PROGRESS: HARDWARE </vt:lpstr>
      <vt:lpstr>PROGRESS: HARDWARE </vt:lpstr>
      <vt:lpstr>PROGRESS: HARDWARE </vt:lpstr>
      <vt:lpstr>COMPONENTS</vt:lpstr>
      <vt:lpstr>SCHEDULE : WHERE WE ARE</vt:lpstr>
      <vt:lpstr>PROJECT MANAGEMENT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 Balancing robot</dc:title>
  <dc:creator>nhahmed</dc:creator>
  <cp:lastModifiedBy>Noor Hasan</cp:lastModifiedBy>
  <cp:revision>61</cp:revision>
  <dcterms:created xsi:type="dcterms:W3CDTF">2024-02-15T01:27:17Z</dcterms:created>
  <dcterms:modified xsi:type="dcterms:W3CDTF">2024-03-14T21:38:57Z</dcterms:modified>
</cp:coreProperties>
</file>

<file path=docProps/thumbnail.jpeg>
</file>